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53" Target="slides/slide4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3392362"/>
            <a:ext cx="6872071" cy="3215739"/>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BLOCKCHAIN TECHNOLOGY</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Features of cryptographic hash</a:t>
            </a:r>
          </a:p>
        </p:txBody>
      </p:sp>
      <p:sp>
        <p:nvSpPr>
          <p:cNvPr name="TextBox 3" id="3"/>
          <p:cNvSpPr txBox="true"/>
          <p:nvPr/>
        </p:nvSpPr>
        <p:spPr>
          <a:xfrm rot="0">
            <a:off x="1584164" y="358403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 minor change in the input message alters the output cryptographic hash message hugely that is known as Avalanche Effect. </a:t>
            </a:r>
          </a:p>
        </p:txBody>
      </p:sp>
      <p:sp>
        <p:nvSpPr>
          <p:cNvPr name="TextBox 4" id="4"/>
          <p:cNvSpPr txBox="true"/>
          <p:nvPr/>
        </p:nvSpPr>
        <p:spPr>
          <a:xfrm rot="0">
            <a:off x="1584164" y="4732752"/>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Cryptographic hashing is referred to as non-reversible or you cannot break and get the input message from the output code.</a:t>
            </a:r>
          </a:p>
        </p:txBody>
      </p:sp>
      <p:sp>
        <p:nvSpPr>
          <p:cNvPr name="TextBox 5" id="5"/>
          <p:cNvSpPr txBox="true"/>
          <p:nvPr/>
        </p:nvSpPr>
        <p:spPr>
          <a:xfrm rot="0">
            <a:off x="1584164" y="588146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Creation of similar hash code is almost impossible due to the ability of the cryptographic hash of message collision resistance. </a:t>
            </a:r>
          </a:p>
        </p:txBody>
      </p:sp>
      <p:sp>
        <p:nvSpPr>
          <p:cNvPr name="TextBox 6" id="6"/>
          <p:cNvSpPr txBox="true"/>
          <p:nvPr/>
        </p:nvSpPr>
        <p:spPr>
          <a:xfrm rot="0">
            <a:off x="1584164" y="7030183"/>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Cryptographic hashing is based on mathematical procedure to generate unique output strings of data through a mathematical algorithm.</a:t>
            </a:r>
          </a:p>
        </p:txBody>
      </p:sp>
      <p:sp>
        <p:nvSpPr>
          <p:cNvPr name="TextBox 7" id="7"/>
          <p:cNvSpPr txBox="true"/>
          <p:nvPr/>
        </p:nvSpPr>
        <p:spPr>
          <a:xfrm rot="0">
            <a:off x="1584164" y="8178898"/>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Cryptographic hashing is also known for its foreordain property, which means that the output code for the same message is always the same.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Features of cryptographic hash</a:t>
            </a:r>
          </a:p>
        </p:txBody>
      </p:sp>
      <p:sp>
        <p:nvSpPr>
          <p:cNvPr name="TextBox 3" id="3"/>
          <p:cNvSpPr txBox="true"/>
          <p:nvPr/>
        </p:nvSpPr>
        <p:spPr>
          <a:xfrm rot="0">
            <a:off x="1584164" y="3584037"/>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main domains of application of this hashing function include:</a:t>
            </a:r>
          </a:p>
        </p:txBody>
      </p:sp>
      <p:sp>
        <p:nvSpPr>
          <p:cNvPr name="TextBox 4" id="4"/>
          <p:cNvSpPr txBox="true"/>
          <p:nvPr/>
        </p:nvSpPr>
        <p:spPr>
          <a:xfrm rot="0">
            <a:off x="2429229" y="4313652"/>
            <a:ext cx="12815656"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 Duplication detection or unique file detection applications</a:t>
            </a:r>
          </a:p>
        </p:txBody>
      </p:sp>
      <p:sp>
        <p:nvSpPr>
          <p:cNvPr name="TextBox 5" id="5"/>
          <p:cNvSpPr txBox="true"/>
          <p:nvPr/>
        </p:nvSpPr>
        <p:spPr>
          <a:xfrm rot="0">
            <a:off x="2429229" y="5043267"/>
            <a:ext cx="12815656"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 Fingerprinting and password verification processes</a:t>
            </a:r>
          </a:p>
        </p:txBody>
      </p:sp>
      <p:sp>
        <p:nvSpPr>
          <p:cNvPr name="TextBox 6" id="6"/>
          <p:cNvSpPr txBox="true"/>
          <p:nvPr/>
        </p:nvSpPr>
        <p:spPr>
          <a:xfrm rot="0">
            <a:off x="2429229" y="5772883"/>
            <a:ext cx="12815656"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 Digital signature applications</a:t>
            </a:r>
          </a:p>
        </p:txBody>
      </p:sp>
      <p:sp>
        <p:nvSpPr>
          <p:cNvPr name="TextBox 7" id="7"/>
          <p:cNvSpPr txBox="true"/>
          <p:nvPr/>
        </p:nvSpPr>
        <p:spPr>
          <a:xfrm rot="0">
            <a:off x="1584164" y="7232114"/>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most common cryptographic hash algorithms used in the modern technological sphere include MD5, SHA-1, Bcrypt, Whirlpool, AES, and others.</a:t>
            </a:r>
          </a:p>
        </p:txBody>
      </p:sp>
      <p:sp>
        <p:nvSpPr>
          <p:cNvPr name="TextBox 8" id="8"/>
          <p:cNvSpPr txBox="true"/>
          <p:nvPr/>
        </p:nvSpPr>
        <p:spPr>
          <a:xfrm rot="0">
            <a:off x="2429229" y="6502498"/>
            <a:ext cx="12815656"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 Proof of Work (PoW) and Proof of Stake (PoS).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transaction in blockchain technology is a procedure of activities to send message/data from one user account to the other concerned user accounts.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Transaction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STEPS THAT constitute a transaction in BC</a:t>
            </a:r>
          </a:p>
        </p:txBody>
      </p:sp>
      <p:sp>
        <p:nvSpPr>
          <p:cNvPr name="TextBox 3" id="3"/>
          <p:cNvSpPr txBox="true"/>
          <p:nvPr/>
        </p:nvSpPr>
        <p:spPr>
          <a:xfrm rot="0">
            <a:off x="1584164" y="3584037"/>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request for a transaction originates from a single end-user in the blockchain network</a:t>
            </a:r>
          </a:p>
        </p:txBody>
      </p:sp>
      <p:sp>
        <p:nvSpPr>
          <p:cNvPr name="TextBox 4" id="4"/>
          <p:cNvSpPr txBox="true"/>
          <p:nvPr/>
        </p:nvSpPr>
        <p:spPr>
          <a:xfrm rot="0">
            <a:off x="1584164" y="4313652"/>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An authentication process starts for that particular request before further-proceeding</a:t>
            </a:r>
          </a:p>
        </p:txBody>
      </p:sp>
      <p:sp>
        <p:nvSpPr>
          <p:cNvPr name="TextBox 5" id="5"/>
          <p:cNvSpPr txBox="true"/>
          <p:nvPr/>
        </p:nvSpPr>
        <p:spPr>
          <a:xfrm rot="0">
            <a:off x="1584164" y="5043267"/>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 block is created representing that particular transaction</a:t>
            </a:r>
          </a:p>
        </p:txBody>
      </p:sp>
      <p:sp>
        <p:nvSpPr>
          <p:cNvPr name="TextBox 6" id="6"/>
          <p:cNvSpPr txBox="true"/>
          <p:nvPr/>
        </p:nvSpPr>
        <p:spPr>
          <a:xfrm rot="0">
            <a:off x="1584164" y="5772883"/>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All nodes of the blockchain nodes get the copy of that transaction block</a:t>
            </a:r>
          </a:p>
        </p:txBody>
      </p:sp>
      <p:sp>
        <p:nvSpPr>
          <p:cNvPr name="TextBox 7" id="7"/>
          <p:cNvSpPr txBox="true"/>
          <p:nvPr/>
        </p:nvSpPr>
        <p:spPr>
          <a:xfrm rot="0">
            <a:off x="1584164" y="6502498"/>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Each node has to validate that transaction based on certain validation procedure</a:t>
            </a:r>
          </a:p>
        </p:txBody>
      </p:sp>
      <p:sp>
        <p:nvSpPr>
          <p:cNvPr name="TextBox 8" id="8"/>
          <p:cNvSpPr txBox="true"/>
          <p:nvPr/>
        </p:nvSpPr>
        <p:spPr>
          <a:xfrm rot="0">
            <a:off x="1584164" y="7232114"/>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nodes are rewarded for their work of validation know as Proof of Work (PoW)</a:t>
            </a:r>
          </a:p>
        </p:txBody>
      </p:sp>
      <p:sp>
        <p:nvSpPr>
          <p:cNvPr name="TextBox 9" id="9"/>
          <p:cNvSpPr txBox="true"/>
          <p:nvPr/>
        </p:nvSpPr>
        <p:spPr>
          <a:xfrm rot="0">
            <a:off x="1584164" y="7961729"/>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verified block is added to the existing chain of blocks </a:t>
            </a:r>
          </a:p>
        </p:txBody>
      </p:sp>
      <p:sp>
        <p:nvSpPr>
          <p:cNvPr name="TextBox 10" id="10"/>
          <p:cNvSpPr txBox="true"/>
          <p:nvPr/>
        </p:nvSpPr>
        <p:spPr>
          <a:xfrm rot="0">
            <a:off x="1584164" y="8691344"/>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update is sent out across the network to all nodes in the blockchain network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Proof of Work, precisely referred to as PoW in blockchain technology, is a process of developing consensus on the validation of a transaction and mining of a new blockchain token.</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proof of work</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characteristics of POW</a:t>
            </a:r>
          </a:p>
        </p:txBody>
      </p:sp>
      <p:sp>
        <p:nvSpPr>
          <p:cNvPr name="TextBox 3" id="3"/>
          <p:cNvSpPr txBox="true"/>
          <p:nvPr/>
        </p:nvSpPr>
        <p:spPr>
          <a:xfrm rot="0">
            <a:off x="1584164" y="3584037"/>
            <a:ext cx="1366072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 decentralized consensus procedure in which the members of the blockchain network expend efforts or work for solving an arbitrary mathematical puzzle for avoiding any kinds of misuse or malicious use of the network</a:t>
            </a:r>
          </a:p>
        </p:txBody>
      </p:sp>
      <p:sp>
        <p:nvSpPr>
          <p:cNvPr name="TextBox 4" id="4"/>
          <p:cNvSpPr txBox="true"/>
          <p:nvPr/>
        </p:nvSpPr>
        <p:spPr>
          <a:xfrm rot="0">
            <a:off x="1584164" y="5151852"/>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This process is extensively used for cryptocurrency mining and transaction validation. </a:t>
            </a:r>
          </a:p>
        </p:txBody>
      </p:sp>
      <p:sp>
        <p:nvSpPr>
          <p:cNvPr name="TextBox 5" id="5"/>
          <p:cNvSpPr txBox="true"/>
          <p:nvPr/>
        </p:nvSpPr>
        <p:spPr>
          <a:xfrm rot="0">
            <a:off x="1584164" y="588146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This automatic mechanism plays the role of third-party verification agents used in the traditional systems of transactions.</a:t>
            </a:r>
          </a:p>
        </p:txBody>
      </p:sp>
      <p:sp>
        <p:nvSpPr>
          <p:cNvPr name="TextBox 6" id="6"/>
          <p:cNvSpPr txBox="true"/>
          <p:nvPr/>
        </p:nvSpPr>
        <p:spPr>
          <a:xfrm rot="0">
            <a:off x="1584164" y="7030183"/>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Due to extensive usage of power on computing for solving the puzzle, PoW is being replaced by a new method of consensus known as Proof of Stake (PoS)</a:t>
            </a:r>
          </a:p>
        </p:txBody>
      </p:sp>
      <p:sp>
        <p:nvSpPr>
          <p:cNvPr name="TextBox 7" id="7"/>
          <p:cNvSpPr txBox="true"/>
          <p:nvPr/>
        </p:nvSpPr>
        <p:spPr>
          <a:xfrm rot="0">
            <a:off x="1584164" y="8178898"/>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This is also known as the proof of expending the computational resource or power in the network for achieving the consensus on the work performed by a node.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Block is a kind of data structure used in the blockchain technology to store the entire details of a transaction in it.</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BLOCK</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characteristics of A BLOCK</a:t>
            </a:r>
          </a:p>
        </p:txBody>
      </p:sp>
      <p:sp>
        <p:nvSpPr>
          <p:cNvPr name="TextBox 3" id="3"/>
          <p:cNvSpPr txBox="true"/>
          <p:nvPr/>
        </p:nvSpPr>
        <p:spPr>
          <a:xfrm rot="0">
            <a:off x="1584164" y="358403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 block is a permanent storage container of data of a validated transaction, which cannot be altered or removed once it is closed</a:t>
            </a:r>
          </a:p>
        </p:txBody>
      </p:sp>
      <p:sp>
        <p:nvSpPr>
          <p:cNvPr name="TextBox 4" id="4"/>
          <p:cNvSpPr txBox="true"/>
          <p:nvPr/>
        </p:nvSpPr>
        <p:spPr>
          <a:xfrm rot="0">
            <a:off x="1584164" y="4732752"/>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 block contains the encrypted data from the previous blocks and the future blocks to make it more robust and reliable. </a:t>
            </a:r>
          </a:p>
        </p:txBody>
      </p:sp>
      <p:sp>
        <p:nvSpPr>
          <p:cNvPr name="TextBox 5" id="5"/>
          <p:cNvSpPr txBox="true"/>
          <p:nvPr/>
        </p:nvSpPr>
        <p:spPr>
          <a:xfrm rot="0">
            <a:off x="1584164" y="588146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new block is created only after the validation of the information in a particular block by developing consensus among the nodes.</a:t>
            </a:r>
          </a:p>
        </p:txBody>
      </p:sp>
      <p:sp>
        <p:nvSpPr>
          <p:cNvPr name="TextBox 6" id="6"/>
          <p:cNvSpPr txBox="true"/>
          <p:nvPr/>
        </p:nvSpPr>
        <p:spPr>
          <a:xfrm rot="0">
            <a:off x="1584164" y="7030183"/>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Blocks of information can be used for a range of transactional information including cryptocurrency, governmental activities, revenue transition, and many others.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Mining is a process that is used in cryptocurrencies to either generate the new coins or to validate the transaction over the blockchain network. </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MINING</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fingerprint or authorized code against a message that may be a value, title, text, or a digital asset when verified and stored in the block is known as the timestamp.</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TIMESTAMP</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Blockchain technology is a </a:t>
            </a:r>
            <a:r>
              <a:rPr lang="en-US" sz="2799">
                <a:solidFill>
                  <a:srgbClr val="000000"/>
                </a:solidFill>
                <a:latin typeface="Montserrat Classic Bold"/>
              </a:rPr>
              <a:t>digital peer-to-peer</a:t>
            </a:r>
            <a:r>
              <a:rPr lang="en-US" sz="2799">
                <a:solidFill>
                  <a:srgbClr val="000000"/>
                </a:solidFill>
                <a:latin typeface="Montserrat Classic"/>
              </a:rPr>
              <a:t> network </a:t>
            </a:r>
            <a:r>
              <a:rPr lang="en-US" sz="2799">
                <a:solidFill>
                  <a:srgbClr val="000000"/>
                </a:solidFill>
                <a:latin typeface="Montserrat Classic Bold"/>
              </a:rPr>
              <a:t>powered by</a:t>
            </a:r>
            <a:r>
              <a:rPr lang="en-US" sz="2799">
                <a:solidFill>
                  <a:srgbClr val="000000"/>
                </a:solidFill>
                <a:latin typeface="Montserrat Classic"/>
              </a:rPr>
              <a:t> the innovative, secure, reliable </a:t>
            </a:r>
            <a:r>
              <a:rPr lang="en-US" sz="2799">
                <a:solidFill>
                  <a:srgbClr val="000000"/>
                </a:solidFill>
                <a:latin typeface="Montserrat Classic Bold"/>
              </a:rPr>
              <a:t>software platform</a:t>
            </a:r>
            <a:r>
              <a:rPr lang="en-US" sz="2799">
                <a:solidFill>
                  <a:srgbClr val="000000"/>
                </a:solidFill>
                <a:latin typeface="Montserrat Classic"/>
              </a:rPr>
              <a:t> for the management and processing of customers’ transactions without any centralized control and management mechanism.</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blockchain technology</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Cryptographic keys are two different types of keys or codes used in building digital signature for authentication of the ownership of the transactional data in a blockchain-based network.</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Cryptographic Keys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670483" y="3389300"/>
            <a:ext cx="8352626" cy="3705416"/>
          </a:xfrm>
          <a:custGeom>
            <a:avLst/>
            <a:gdLst/>
            <a:ahLst/>
            <a:cxnLst/>
            <a:rect r="r" b="b" t="t" l="l"/>
            <a:pathLst>
              <a:path h="3705416" w="8352626">
                <a:moveTo>
                  <a:pt x="0" y="0"/>
                </a:moveTo>
                <a:lnTo>
                  <a:pt x="8352626" y="0"/>
                </a:lnTo>
                <a:lnTo>
                  <a:pt x="8352626" y="3705416"/>
                </a:lnTo>
                <a:lnTo>
                  <a:pt x="0" y="3705416"/>
                </a:lnTo>
                <a:lnTo>
                  <a:pt x="0" y="0"/>
                </a:lnTo>
                <a:close/>
              </a:path>
            </a:pathLst>
          </a:custGeom>
          <a:blipFill>
            <a:blip r:embed="rId2"/>
            <a:stretch>
              <a:fillRect l="0" t="0" r="0" b="0"/>
            </a:stretch>
          </a:blipFill>
        </p:spPr>
      </p:sp>
      <p:sp>
        <p:nvSpPr>
          <p:cNvPr name="TextBox 6" id="6"/>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public key is a code that is used to identify the address of a user entity in the blockchain technology. It is also paired with the private key for establishing ownership on the assets associated with the private key or address.</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public key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38127" y="2558262"/>
            <a:ext cx="8712451" cy="5367492"/>
          </a:xfrm>
          <a:custGeom>
            <a:avLst/>
            <a:gdLst/>
            <a:ahLst/>
            <a:cxnLst/>
            <a:rect r="r" b="b" t="t" l="l"/>
            <a:pathLst>
              <a:path h="5367492" w="8712451">
                <a:moveTo>
                  <a:pt x="0" y="0"/>
                </a:moveTo>
                <a:lnTo>
                  <a:pt x="8712452" y="0"/>
                </a:lnTo>
                <a:lnTo>
                  <a:pt x="8712452" y="5367492"/>
                </a:lnTo>
                <a:lnTo>
                  <a:pt x="0" y="5367492"/>
                </a:lnTo>
                <a:lnTo>
                  <a:pt x="0" y="0"/>
                </a:lnTo>
                <a:close/>
              </a:path>
            </a:pathLst>
          </a:custGeom>
          <a:blipFill>
            <a:blip r:embed="rId2"/>
            <a:stretch>
              <a:fillRect l="0" t="0" r="0" b="0"/>
            </a:stretch>
          </a:blipFill>
        </p:spPr>
      </p:sp>
      <p:sp>
        <p:nvSpPr>
          <p:cNvPr name="TextBox 6" id="6"/>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Private key is very vital for the ownership, security, and control over the blockchain assets. It is a long string of digits, letters, or combination of both. </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private key</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characteristics of A private key</a:t>
            </a:r>
          </a:p>
        </p:txBody>
      </p:sp>
      <p:sp>
        <p:nvSpPr>
          <p:cNvPr name="TextBox 3" id="3"/>
          <p:cNvSpPr txBox="true"/>
          <p:nvPr/>
        </p:nvSpPr>
        <p:spPr>
          <a:xfrm rot="0">
            <a:off x="1584164" y="358403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is a long, randomly-generated, and encrypted string of numbers or alpha-numeric characters.</a:t>
            </a:r>
          </a:p>
        </p:txBody>
      </p:sp>
      <p:sp>
        <p:nvSpPr>
          <p:cNvPr name="TextBox 4" id="4"/>
          <p:cNvSpPr txBox="true"/>
          <p:nvPr/>
        </p:nvSpPr>
        <p:spPr>
          <a:xfrm rot="0">
            <a:off x="1584164" y="4732752"/>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Used for the authentication and ownership of the assets on blockchain.</a:t>
            </a:r>
          </a:p>
        </p:txBody>
      </p:sp>
      <p:sp>
        <p:nvSpPr>
          <p:cNvPr name="TextBox 5" id="5"/>
          <p:cNvSpPr txBox="true"/>
          <p:nvPr/>
        </p:nvSpPr>
        <p:spPr>
          <a:xfrm rot="0">
            <a:off x="1584164" y="546236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Private keys are normally very long strings in such a way that they cannot be cracked through brute force attacks.</a:t>
            </a:r>
          </a:p>
        </p:txBody>
      </p:sp>
      <p:sp>
        <p:nvSpPr>
          <p:cNvPr name="TextBox 6" id="6"/>
          <p:cNvSpPr txBox="true"/>
          <p:nvPr/>
        </p:nvSpPr>
        <p:spPr>
          <a:xfrm rot="0">
            <a:off x="1584164" y="6611083"/>
            <a:ext cx="1366072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Creating a public address or public key from a private key is very easy and possible through a mathematical calculation or mathematical puzzle solution but the reverse engineering for decrypting private key is almost impossible</a:t>
            </a:r>
          </a:p>
        </p:txBody>
      </p:sp>
      <p:sp>
        <p:nvSpPr>
          <p:cNvPr name="TextBox 7" id="7"/>
          <p:cNvSpPr txBox="true"/>
          <p:nvPr/>
        </p:nvSpPr>
        <p:spPr>
          <a:xfrm rot="0">
            <a:off x="1584164" y="8178898"/>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should always be stored carefully and should never be shared with anyone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7419038"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peer-to-peer network with shared ledger is a network of wide range of nodes or computer machines installed with the blockchain technology that enables them to coordinate in a peer-to-peer network environment without any intervention of a server or any other network agent or any other third-party—either human or technological.</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Peer-to-Peer Network with Shared Ledger</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computing resources that are used for storing the network transactions on a blockchain technological network are those computing nodes that are private entities added into the global network of any private blockchain service or any private blockchain service.</a:t>
            </a:r>
          </a:p>
        </p:txBody>
      </p:sp>
      <p:sp>
        <p:nvSpPr>
          <p:cNvPr name="TextBox 6" id="6"/>
          <p:cNvSpPr txBox="true"/>
          <p:nvPr/>
        </p:nvSpPr>
        <p:spPr>
          <a:xfrm rot="0">
            <a:off x="1584164" y="133350"/>
            <a:ext cx="6118937" cy="52031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Computing Resources to Store Transactions and Network Records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6400904"/>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blockchain technology-based network consists of three main entities named as Node, Blocks, and Miners.</a:t>
            </a:r>
          </a:p>
        </p:txBody>
      </p:sp>
      <p:sp>
        <p:nvSpPr>
          <p:cNvPr name="TextBox 6" id="6"/>
          <p:cNvSpPr txBox="true"/>
          <p:nvPr/>
        </p:nvSpPr>
        <p:spPr>
          <a:xfrm rot="0">
            <a:off x="1584164" y="2168741"/>
            <a:ext cx="6118937" cy="41744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How Does Blockchain Technology Work?</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node in this case is a computer machine that hosts the mining software, unique alphanumeric ID number, and distributed ledger of blockchain technology. </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NODE</a:t>
            </a:r>
          </a:p>
        </p:txBody>
      </p:sp>
      <p:sp>
        <p:nvSpPr>
          <p:cNvPr name="Freeform 7" id="7"/>
          <p:cNvSpPr/>
          <p:nvPr/>
        </p:nvSpPr>
        <p:spPr>
          <a:xfrm flipH="false" flipV="false" rot="0">
            <a:off x="10724950" y="2035391"/>
            <a:ext cx="6295451" cy="6445528"/>
          </a:xfrm>
          <a:custGeom>
            <a:avLst/>
            <a:gdLst/>
            <a:ahLst/>
            <a:cxnLst/>
            <a:rect r="r" b="b" t="t" l="l"/>
            <a:pathLst>
              <a:path h="6445528" w="6295451">
                <a:moveTo>
                  <a:pt x="0" y="0"/>
                </a:moveTo>
                <a:lnTo>
                  <a:pt x="6295452" y="0"/>
                </a:lnTo>
                <a:lnTo>
                  <a:pt x="6295452" y="6445528"/>
                </a:lnTo>
                <a:lnTo>
                  <a:pt x="0" y="6445528"/>
                </a:lnTo>
                <a:lnTo>
                  <a:pt x="0" y="0"/>
                </a:lnTo>
                <a:close/>
              </a:path>
            </a:pathLst>
          </a:custGeom>
          <a:blipFill>
            <a:blip r:embed="rId2"/>
            <a:stretch>
              <a:fillRect l="-137154" t="-4088" r="-577"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08967" y="3257131"/>
            <a:ext cx="8013925" cy="4010966"/>
          </a:xfrm>
          <a:custGeom>
            <a:avLst/>
            <a:gdLst/>
            <a:ahLst/>
            <a:cxnLst/>
            <a:rect r="r" b="b" t="t" l="l"/>
            <a:pathLst>
              <a:path h="4010966" w="8013925">
                <a:moveTo>
                  <a:pt x="0" y="0"/>
                </a:moveTo>
                <a:lnTo>
                  <a:pt x="8013926" y="0"/>
                </a:lnTo>
                <a:lnTo>
                  <a:pt x="8013926" y="4010966"/>
                </a:lnTo>
                <a:lnTo>
                  <a:pt x="0" y="4010966"/>
                </a:lnTo>
                <a:lnTo>
                  <a:pt x="0" y="0"/>
                </a:lnTo>
                <a:close/>
              </a:path>
            </a:pathLst>
          </a:custGeom>
          <a:blipFill>
            <a:blip r:embed="rId2"/>
            <a:stretch>
              <a:fillRect l="0" t="0" r="0" b="0"/>
            </a:stretch>
          </a:blipFill>
        </p:spPr>
      </p:sp>
      <p:sp>
        <p:nvSpPr>
          <p:cNvPr name="TextBox 6" id="6"/>
          <p:cNvSpPr txBox="true"/>
          <p:nvPr/>
        </p:nvSpPr>
        <p:spPr>
          <a:xfrm rot="0">
            <a:off x="1584164" y="5165808"/>
            <a:ext cx="6118937" cy="416052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A block is the basic container that contains the encoded information or message including the transactional details in the chain.</a:t>
            </a:r>
          </a:p>
          <a:p>
            <a:pPr>
              <a:lnSpc>
                <a:spcPts val="4199"/>
              </a:lnSpc>
            </a:pPr>
          </a:p>
          <a:p>
            <a:pPr marL="604519" indent="-302260" lvl="1">
              <a:lnSpc>
                <a:spcPts val="4199"/>
              </a:lnSpc>
              <a:buFont typeface="Arial"/>
              <a:buChar char="•"/>
            </a:pPr>
            <a:r>
              <a:rPr lang="en-US" sz="2799">
                <a:solidFill>
                  <a:srgbClr val="000000"/>
                </a:solidFill>
                <a:latin typeface="Montserrat Classic"/>
              </a:rPr>
              <a:t>Data </a:t>
            </a:r>
          </a:p>
          <a:p>
            <a:pPr marL="604519" indent="-302260" lvl="1">
              <a:lnSpc>
                <a:spcPts val="4199"/>
              </a:lnSpc>
              <a:buFont typeface="Arial"/>
              <a:buChar char="•"/>
            </a:pPr>
            <a:r>
              <a:rPr lang="en-US" sz="2799">
                <a:solidFill>
                  <a:srgbClr val="000000"/>
                </a:solidFill>
                <a:latin typeface="Montserrat Classic"/>
              </a:rPr>
              <a:t>Nonce</a:t>
            </a:r>
          </a:p>
          <a:p>
            <a:pPr algn="l" marL="604519" indent="-302260" lvl="1">
              <a:lnSpc>
                <a:spcPts val="4199"/>
              </a:lnSpc>
              <a:buFont typeface="Arial"/>
              <a:buChar char="•"/>
            </a:pPr>
            <a:r>
              <a:rPr lang="en-US" sz="2799">
                <a:solidFill>
                  <a:srgbClr val="000000"/>
                </a:solidFill>
                <a:latin typeface="Montserrat Classic"/>
              </a:rPr>
              <a:t>Miners</a:t>
            </a:r>
          </a:p>
        </p:txBody>
      </p:sp>
      <p:sp>
        <p:nvSpPr>
          <p:cNvPr name="TextBox 7" id="7"/>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BLOCK</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518022" y="2357458"/>
            <a:ext cx="6948716" cy="5572084"/>
          </a:xfrm>
          <a:custGeom>
            <a:avLst/>
            <a:gdLst/>
            <a:ahLst/>
            <a:cxnLst/>
            <a:rect r="r" b="b" t="t" l="l"/>
            <a:pathLst>
              <a:path h="5572084" w="6948716">
                <a:moveTo>
                  <a:pt x="0" y="0"/>
                </a:moveTo>
                <a:lnTo>
                  <a:pt x="6948716" y="0"/>
                </a:lnTo>
                <a:lnTo>
                  <a:pt x="6948716" y="5572084"/>
                </a:lnTo>
                <a:lnTo>
                  <a:pt x="0" y="5572084"/>
                </a:lnTo>
                <a:lnTo>
                  <a:pt x="0" y="0"/>
                </a:lnTo>
                <a:close/>
              </a:path>
            </a:pathLst>
          </a:custGeom>
          <a:blipFill>
            <a:blip r:embed="rId2"/>
            <a:stretch>
              <a:fillRect l="0" t="0" r="0" b="0"/>
            </a:stretch>
          </a:blipFill>
        </p:spPr>
      </p:sp>
      <p:sp>
        <p:nvSpPr>
          <p:cNvPr name="TextBox 6" id="6"/>
          <p:cNvSpPr txBox="true"/>
          <p:nvPr/>
        </p:nvSpPr>
        <p:spPr>
          <a:xfrm rot="0">
            <a:off x="1584164" y="4401999"/>
            <a:ext cx="7240274"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Distributed Ledger Technology, precisely referred to as DLT, is a detailed structure of entire stack of blockchain technology protocols that enable the entire ecosystem of blockchain technology to create, authenticate, verify, and store the message or information in the encrypted form on a distributed ledger (of long queues of blocks of information located on every node in the network).</a:t>
            </a:r>
          </a:p>
        </p:txBody>
      </p:sp>
      <p:sp>
        <p:nvSpPr>
          <p:cNvPr name="TextBox 7" id="7"/>
          <p:cNvSpPr txBox="true"/>
          <p:nvPr/>
        </p:nvSpPr>
        <p:spPr>
          <a:xfrm rot="0">
            <a:off x="1584164" y="1162050"/>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Distributed Ledger Technology (DLT)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08358" y="1547337"/>
            <a:ext cx="7710963" cy="7710963"/>
          </a:xfrm>
          <a:custGeom>
            <a:avLst/>
            <a:gdLst/>
            <a:ahLst/>
            <a:cxnLst/>
            <a:rect r="r" b="b" t="t" l="l"/>
            <a:pathLst>
              <a:path h="7710963" w="7710963">
                <a:moveTo>
                  <a:pt x="0" y="0"/>
                </a:moveTo>
                <a:lnTo>
                  <a:pt x="7710962" y="0"/>
                </a:lnTo>
                <a:lnTo>
                  <a:pt x="7710962" y="7710963"/>
                </a:lnTo>
                <a:lnTo>
                  <a:pt x="0" y="7710963"/>
                </a:lnTo>
                <a:lnTo>
                  <a:pt x="0" y="0"/>
                </a:lnTo>
                <a:close/>
              </a:path>
            </a:pathLst>
          </a:custGeom>
          <a:blipFill>
            <a:blip r:embed="rId2"/>
            <a:stretch>
              <a:fillRect l="0" t="0" r="0" b="0"/>
            </a:stretch>
          </a:blipFill>
        </p:spPr>
      </p:sp>
      <p:sp>
        <p:nvSpPr>
          <p:cNvPr name="Freeform 6" id="6"/>
          <p:cNvSpPr/>
          <p:nvPr/>
        </p:nvSpPr>
        <p:spPr>
          <a:xfrm flipH="false" flipV="false" rot="0">
            <a:off x="1344997" y="5029741"/>
            <a:ext cx="7393743" cy="3314437"/>
          </a:xfrm>
          <a:custGeom>
            <a:avLst/>
            <a:gdLst/>
            <a:ahLst/>
            <a:cxnLst/>
            <a:rect r="r" b="b" t="t" l="l"/>
            <a:pathLst>
              <a:path h="3314437" w="7393743">
                <a:moveTo>
                  <a:pt x="0" y="0"/>
                </a:moveTo>
                <a:lnTo>
                  <a:pt x="7393743" y="0"/>
                </a:lnTo>
                <a:lnTo>
                  <a:pt x="7393743" y="3314437"/>
                </a:lnTo>
                <a:lnTo>
                  <a:pt x="0" y="3314437"/>
                </a:lnTo>
                <a:lnTo>
                  <a:pt x="0" y="0"/>
                </a:lnTo>
                <a:close/>
              </a:path>
            </a:pathLst>
          </a:custGeom>
          <a:blipFill>
            <a:blip r:embed="rId3"/>
            <a:stretch>
              <a:fillRect l="0" t="0" r="0" b="0"/>
            </a:stretch>
          </a:blipFill>
        </p:spPr>
      </p:sp>
      <p:sp>
        <p:nvSpPr>
          <p:cNvPr name="TextBox 7" id="7"/>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the blockchain process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the permissionless category of blockchain, it is used in the way that no permission or control is established over the nodes of the network.</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Permissionless blockchain category</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947752"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the permissioned category of blockchain, there is a centralized control of a group, consortium, or an authority. In this category, the nodes are granted permissions by the centralized authority thus, reducing the security-level, privacy, and other major features of the traditional blockchain technology</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Permissioned blockchain category </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third category of blockchain technology is the middle-way of permissioned and permissionless. This uses the combination of the features of both categories</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Hybrid blockchain network</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4192159" y="1856441"/>
            <a:ext cx="9903683" cy="6574119"/>
          </a:xfrm>
          <a:custGeom>
            <a:avLst/>
            <a:gdLst/>
            <a:ahLst/>
            <a:cxnLst/>
            <a:rect r="r" b="b" t="t" l="l"/>
            <a:pathLst>
              <a:path h="6574119" w="9903683">
                <a:moveTo>
                  <a:pt x="0" y="0"/>
                </a:moveTo>
                <a:lnTo>
                  <a:pt x="9903682" y="0"/>
                </a:lnTo>
                <a:lnTo>
                  <a:pt x="9903682" y="6574118"/>
                </a:lnTo>
                <a:lnTo>
                  <a:pt x="0" y="6574118"/>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Public Blockchain</a:t>
            </a:r>
          </a:p>
        </p:txBody>
      </p:sp>
      <p:sp>
        <p:nvSpPr>
          <p:cNvPr name="TextBox 6" id="6"/>
          <p:cNvSpPr txBox="true"/>
          <p:nvPr/>
        </p:nvSpPr>
        <p:spPr>
          <a:xfrm rot="0">
            <a:off x="1275390" y="4537455"/>
            <a:ext cx="17012610" cy="4471671"/>
          </a:xfrm>
          <a:prstGeom prst="rect">
            <a:avLst/>
          </a:prstGeom>
        </p:spPr>
        <p:txBody>
          <a:bodyPr anchor="t" rtlCol="false" tIns="0" lIns="0" bIns="0" rIns="0">
            <a:spAutoFit/>
          </a:bodyPr>
          <a:lstStyle/>
          <a:p>
            <a:pPr marL="690876" indent="-345438" lvl="1">
              <a:lnSpc>
                <a:spcPts val="4479"/>
              </a:lnSpc>
              <a:buFont typeface="Arial"/>
              <a:buChar char="•"/>
            </a:pPr>
            <a:r>
              <a:rPr lang="en-US" sz="3199">
                <a:solidFill>
                  <a:srgbClr val="000000"/>
                </a:solidFill>
                <a:latin typeface="Montserrat Classic"/>
              </a:rPr>
              <a:t>A sub-set of permissionless category of blockchain</a:t>
            </a:r>
          </a:p>
          <a:p>
            <a:pPr marL="690876" indent="-345438" lvl="1">
              <a:lnSpc>
                <a:spcPts val="4479"/>
              </a:lnSpc>
              <a:buFont typeface="Arial"/>
              <a:buChar char="•"/>
            </a:pPr>
            <a:r>
              <a:rPr lang="en-US" sz="3199">
                <a:solidFill>
                  <a:srgbClr val="000000"/>
                </a:solidFill>
                <a:latin typeface="Montserrat Classic"/>
              </a:rPr>
              <a:t>Offers full decentralization of the control</a:t>
            </a:r>
          </a:p>
          <a:p>
            <a:pPr marL="690876" indent="-345438" lvl="1">
              <a:lnSpc>
                <a:spcPts val="4479"/>
              </a:lnSpc>
              <a:buFont typeface="Arial"/>
              <a:buChar char="•"/>
            </a:pPr>
            <a:r>
              <a:rPr lang="en-US" sz="3199">
                <a:solidFill>
                  <a:srgbClr val="000000"/>
                </a:solidFill>
                <a:latin typeface="Montserrat Classic"/>
              </a:rPr>
              <a:t>No third-party is involved at any level of control</a:t>
            </a:r>
          </a:p>
          <a:p>
            <a:pPr marL="690876" indent="-345438" lvl="1">
              <a:lnSpc>
                <a:spcPts val="4479"/>
              </a:lnSpc>
              <a:buFont typeface="Arial"/>
              <a:buChar char="•"/>
            </a:pPr>
            <a:r>
              <a:rPr lang="en-US" sz="3199">
                <a:solidFill>
                  <a:srgbClr val="000000"/>
                </a:solidFill>
                <a:latin typeface="Montserrat Classic"/>
              </a:rPr>
              <a:t>Any public node can participate in the network with basic prerequisites</a:t>
            </a:r>
          </a:p>
          <a:p>
            <a:pPr marL="690876" indent="-345438" lvl="1">
              <a:lnSpc>
                <a:spcPts val="4479"/>
              </a:lnSpc>
              <a:buFont typeface="Arial"/>
              <a:buChar char="•"/>
            </a:pPr>
            <a:r>
              <a:rPr lang="en-US" sz="3199">
                <a:solidFill>
                  <a:srgbClr val="000000"/>
                </a:solidFill>
                <a:latin typeface="Montserrat Classic"/>
              </a:rPr>
              <a:t>All nodes have equal rights in the network to access and work in the blockchain network</a:t>
            </a:r>
          </a:p>
          <a:p>
            <a:pPr marL="690876" indent="-345438" lvl="1">
              <a:lnSpc>
                <a:spcPts val="4479"/>
              </a:lnSpc>
              <a:buFont typeface="Arial"/>
              <a:buChar char="•"/>
            </a:pPr>
            <a:r>
              <a:rPr lang="en-US" sz="3199">
                <a:solidFill>
                  <a:srgbClr val="000000"/>
                </a:solidFill>
                <a:latin typeface="Montserrat Classic"/>
              </a:rPr>
              <a:t>All nodes can create new blocks, mine data, and authenticate transactions</a:t>
            </a:r>
          </a:p>
          <a:p>
            <a:pPr marL="690876" indent="-345438" lvl="1">
              <a:lnSpc>
                <a:spcPts val="4479"/>
              </a:lnSpc>
              <a:buFont typeface="Arial"/>
              <a:buChar char="•"/>
            </a:pPr>
            <a:r>
              <a:rPr lang="en-US" sz="3199">
                <a:solidFill>
                  <a:srgbClr val="000000"/>
                </a:solidFill>
                <a:latin typeface="Montserrat Classic"/>
              </a:rPr>
              <a:t>The examples include bitcoin, Ethereum, Litecoin, and so on.</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private Blockchain</a:t>
            </a:r>
          </a:p>
        </p:txBody>
      </p:sp>
      <p:sp>
        <p:nvSpPr>
          <p:cNvPr name="TextBox 6" id="6"/>
          <p:cNvSpPr txBox="true"/>
          <p:nvPr/>
        </p:nvSpPr>
        <p:spPr>
          <a:xfrm rot="0">
            <a:off x="1275390" y="4537455"/>
            <a:ext cx="17012610" cy="5595621"/>
          </a:xfrm>
          <a:prstGeom prst="rect">
            <a:avLst/>
          </a:prstGeom>
        </p:spPr>
        <p:txBody>
          <a:bodyPr anchor="t" rtlCol="false" tIns="0" lIns="0" bIns="0" rIns="0">
            <a:spAutoFit/>
          </a:bodyPr>
          <a:lstStyle/>
          <a:p>
            <a:pPr marL="690876" indent="-345438" lvl="1">
              <a:lnSpc>
                <a:spcPts val="4479"/>
              </a:lnSpc>
              <a:buFont typeface="Arial"/>
              <a:buChar char="•"/>
            </a:pPr>
            <a:r>
              <a:rPr lang="en-US" sz="3199">
                <a:solidFill>
                  <a:srgbClr val="000000"/>
                </a:solidFill>
                <a:latin typeface="Montserrat Classic"/>
              </a:rPr>
              <a:t>A type of permissioned category of blockchain technology, which is fully managed by the third-party organizations or persons. </a:t>
            </a:r>
          </a:p>
          <a:p>
            <a:pPr marL="690876" indent="-345438" lvl="1">
              <a:lnSpc>
                <a:spcPts val="4479"/>
              </a:lnSpc>
              <a:buFont typeface="Arial"/>
              <a:buChar char="•"/>
            </a:pPr>
            <a:r>
              <a:rPr lang="en-US" sz="3199">
                <a:solidFill>
                  <a:srgbClr val="000000"/>
                </a:solidFill>
                <a:latin typeface="Montserrat Classic"/>
              </a:rPr>
              <a:t>The centralized controlling authority of private network is one entity </a:t>
            </a:r>
          </a:p>
          <a:p>
            <a:pPr marL="690876" indent="-345438" lvl="1">
              <a:lnSpc>
                <a:spcPts val="4479"/>
              </a:lnSpc>
              <a:buFont typeface="Arial"/>
              <a:buChar char="•"/>
            </a:pPr>
            <a:r>
              <a:rPr lang="en-US" sz="3199">
                <a:solidFill>
                  <a:srgbClr val="000000"/>
                </a:solidFill>
                <a:latin typeface="Montserrat Classic"/>
              </a:rPr>
              <a:t>Any new node to be added to the network is fully under the authority of the network management body </a:t>
            </a:r>
          </a:p>
          <a:p>
            <a:pPr marL="690876" indent="-345438" lvl="1">
              <a:lnSpc>
                <a:spcPts val="4479"/>
              </a:lnSpc>
              <a:buFont typeface="Arial"/>
              <a:buChar char="•"/>
            </a:pPr>
            <a:r>
              <a:rPr lang="en-US" sz="3199">
                <a:solidFill>
                  <a:srgbClr val="000000"/>
                </a:solidFill>
                <a:latin typeface="Montserrat Classic"/>
              </a:rPr>
              <a:t>All nodes do not have equal rights delegated by the central management system </a:t>
            </a:r>
          </a:p>
          <a:p>
            <a:pPr marL="690876" indent="-345438" lvl="1">
              <a:lnSpc>
                <a:spcPts val="4479"/>
              </a:lnSpc>
              <a:buFont typeface="Arial"/>
              <a:buChar char="•"/>
            </a:pPr>
            <a:r>
              <a:rPr lang="en-US" sz="3199">
                <a:solidFill>
                  <a:srgbClr val="000000"/>
                </a:solidFill>
                <a:latin typeface="Montserrat Classic"/>
              </a:rPr>
              <a:t>Public access to participate in the network is not allowed </a:t>
            </a:r>
          </a:p>
          <a:p>
            <a:pPr marL="690876" indent="-345438" lvl="1">
              <a:lnSpc>
                <a:spcPts val="4479"/>
              </a:lnSpc>
              <a:buFont typeface="Arial"/>
              <a:buChar char="•"/>
            </a:pPr>
            <a:r>
              <a:rPr lang="en-US" sz="3199">
                <a:solidFill>
                  <a:srgbClr val="000000"/>
                </a:solidFill>
                <a:latin typeface="Montserrat Classic"/>
              </a:rPr>
              <a:t>The examples of private blockchain networks include Hyperledger, Ripple, and so on. </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consortium Blockchain</a:t>
            </a:r>
          </a:p>
        </p:txBody>
      </p:sp>
      <p:sp>
        <p:nvSpPr>
          <p:cNvPr name="TextBox 6" id="6"/>
          <p:cNvSpPr txBox="true"/>
          <p:nvPr/>
        </p:nvSpPr>
        <p:spPr>
          <a:xfrm rot="0">
            <a:off x="1275390" y="4537455"/>
            <a:ext cx="17012610" cy="5033646"/>
          </a:xfrm>
          <a:prstGeom prst="rect">
            <a:avLst/>
          </a:prstGeom>
        </p:spPr>
        <p:txBody>
          <a:bodyPr anchor="t" rtlCol="false" tIns="0" lIns="0" bIns="0" rIns="0">
            <a:spAutoFit/>
          </a:bodyPr>
          <a:lstStyle/>
          <a:p>
            <a:pPr marL="690876" indent="-345438" lvl="1">
              <a:lnSpc>
                <a:spcPts val="4479"/>
              </a:lnSpc>
              <a:buFont typeface="Arial"/>
              <a:buChar char="•"/>
            </a:pPr>
            <a:r>
              <a:rPr lang="en-US" sz="3199">
                <a:solidFill>
                  <a:srgbClr val="000000"/>
                </a:solidFill>
                <a:latin typeface="Montserrat Classic"/>
              </a:rPr>
              <a:t>It is a type of blockchain network that falls under permissioned category </a:t>
            </a:r>
          </a:p>
          <a:p>
            <a:pPr marL="690876" indent="-345438" lvl="1">
              <a:lnSpc>
                <a:spcPts val="4479"/>
              </a:lnSpc>
              <a:buFont typeface="Arial"/>
              <a:buChar char="•"/>
            </a:pPr>
            <a:r>
              <a:rPr lang="en-US" sz="3199">
                <a:solidFill>
                  <a:srgbClr val="000000"/>
                </a:solidFill>
                <a:latin typeface="Montserrat Classic"/>
              </a:rPr>
              <a:t>The controlling authorities are more than one or a group of companies known as consortium </a:t>
            </a:r>
          </a:p>
          <a:p>
            <a:pPr marL="690876" indent="-345438" lvl="1">
              <a:lnSpc>
                <a:spcPts val="4479"/>
              </a:lnSpc>
              <a:buFont typeface="Arial"/>
              <a:buChar char="•"/>
            </a:pPr>
            <a:r>
              <a:rPr lang="en-US" sz="3199">
                <a:solidFill>
                  <a:srgbClr val="000000"/>
                </a:solidFill>
                <a:latin typeface="Montserrat Classic"/>
              </a:rPr>
              <a:t>It is more decentralized in nature than the private networks, which are fully managed and controlled </a:t>
            </a:r>
          </a:p>
          <a:p>
            <a:pPr marL="690876" indent="-345438" lvl="1">
              <a:lnSpc>
                <a:spcPts val="4479"/>
              </a:lnSpc>
              <a:buFont typeface="Arial"/>
              <a:buChar char="•"/>
            </a:pPr>
            <a:r>
              <a:rPr lang="en-US" sz="3199">
                <a:solidFill>
                  <a:srgbClr val="000000"/>
                </a:solidFill>
                <a:latin typeface="Montserrat Classic"/>
              </a:rPr>
              <a:t>More secure than public blockchain networks but less secure than private blockchain networks </a:t>
            </a:r>
          </a:p>
          <a:p>
            <a:pPr marL="690876" indent="-345438" lvl="1">
              <a:lnSpc>
                <a:spcPts val="4479"/>
              </a:lnSpc>
              <a:buFont typeface="Arial"/>
              <a:buChar char="•"/>
            </a:pPr>
            <a:r>
              <a:rPr lang="en-US" sz="3199">
                <a:solidFill>
                  <a:srgbClr val="000000"/>
                </a:solidFill>
                <a:latin typeface="Montserrat Classic"/>
              </a:rPr>
              <a:t>The examples of consortium blockchain technology include CargoSmart, and R3 software consortium platform.</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HYBRID Blockchain</a:t>
            </a:r>
          </a:p>
        </p:txBody>
      </p:sp>
      <p:sp>
        <p:nvSpPr>
          <p:cNvPr name="TextBox 6" id="6"/>
          <p:cNvSpPr txBox="true"/>
          <p:nvPr/>
        </p:nvSpPr>
        <p:spPr>
          <a:xfrm rot="0">
            <a:off x="1275390" y="4537455"/>
            <a:ext cx="15761263" cy="5033646"/>
          </a:xfrm>
          <a:prstGeom prst="rect">
            <a:avLst/>
          </a:prstGeom>
        </p:spPr>
        <p:txBody>
          <a:bodyPr anchor="t" rtlCol="false" tIns="0" lIns="0" bIns="0" rIns="0">
            <a:spAutoFit/>
          </a:bodyPr>
          <a:lstStyle/>
          <a:p>
            <a:pPr marL="690876" indent="-345438" lvl="1">
              <a:lnSpc>
                <a:spcPts val="4479"/>
              </a:lnSpc>
              <a:buFont typeface="Arial"/>
              <a:buChar char="•"/>
            </a:pPr>
            <a:r>
              <a:rPr lang="en-US" sz="3199">
                <a:solidFill>
                  <a:srgbClr val="000000"/>
                </a:solidFill>
                <a:latin typeface="Montserrat Classic"/>
              </a:rPr>
              <a:t>Blockchains that are managed by one organization with limited features of private network and other features of a public network for maintaining higher level of security. </a:t>
            </a:r>
          </a:p>
          <a:p>
            <a:pPr marL="690876" indent="-345438" lvl="1">
              <a:lnSpc>
                <a:spcPts val="4479"/>
              </a:lnSpc>
              <a:buFont typeface="Arial"/>
              <a:buChar char="•"/>
            </a:pPr>
            <a:r>
              <a:rPr lang="en-US" sz="3199">
                <a:solidFill>
                  <a:srgbClr val="000000"/>
                </a:solidFill>
                <a:latin typeface="Montserrat Classic"/>
              </a:rPr>
              <a:t>This is a domain-specific performance improving solution based on certain customized features and capabilities. </a:t>
            </a:r>
          </a:p>
          <a:p>
            <a:pPr marL="690876" indent="-345438" lvl="1">
              <a:lnSpc>
                <a:spcPts val="4479"/>
              </a:lnSpc>
              <a:buFont typeface="Arial"/>
              <a:buChar char="•"/>
            </a:pPr>
            <a:r>
              <a:rPr lang="en-US" sz="3199">
                <a:solidFill>
                  <a:srgbClr val="000000"/>
                </a:solidFill>
                <a:latin typeface="Montserrat Classic"/>
              </a:rPr>
              <a:t>The example of hybrid blockchain type of technology include the IBM Food Trust designed for the improvement of the food supply chain’s performance while maintaining the high-level of security and privacy of the network.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1075" y="3206013"/>
            <a:ext cx="3451574" cy="845380"/>
            <a:chOff x="0" y="0"/>
            <a:chExt cx="909057" cy="222651"/>
          </a:xfrm>
        </p:grpSpPr>
        <p:sp>
          <p:nvSpPr>
            <p:cNvPr name="Freeform 3" id="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4403468"/>
            <a:ext cx="3451574" cy="845380"/>
            <a:chOff x="0" y="0"/>
            <a:chExt cx="909057" cy="222651"/>
          </a:xfrm>
        </p:grpSpPr>
        <p:sp>
          <p:nvSpPr>
            <p:cNvPr name="Freeform 6" id="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741075" y="5600922"/>
            <a:ext cx="3451574" cy="845380"/>
            <a:chOff x="0" y="0"/>
            <a:chExt cx="909057" cy="222651"/>
          </a:xfrm>
        </p:grpSpPr>
        <p:sp>
          <p:nvSpPr>
            <p:cNvPr name="Freeform 9" id="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741075" y="6798377"/>
            <a:ext cx="3451574" cy="845380"/>
            <a:chOff x="0" y="0"/>
            <a:chExt cx="909057" cy="222651"/>
          </a:xfrm>
        </p:grpSpPr>
        <p:sp>
          <p:nvSpPr>
            <p:cNvPr name="Freeform 12" id="12"/>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3095350" y="7150802"/>
            <a:ext cx="3451574" cy="845380"/>
            <a:chOff x="0" y="0"/>
            <a:chExt cx="909057" cy="222651"/>
          </a:xfrm>
        </p:grpSpPr>
        <p:sp>
          <p:nvSpPr>
            <p:cNvPr name="Freeform 15" id="1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3095350" y="3206013"/>
            <a:ext cx="3451574" cy="845380"/>
            <a:chOff x="0" y="0"/>
            <a:chExt cx="909057" cy="222651"/>
          </a:xfrm>
        </p:grpSpPr>
        <p:sp>
          <p:nvSpPr>
            <p:cNvPr name="Freeform 18" id="1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095350" y="4403468"/>
            <a:ext cx="3451574" cy="845380"/>
            <a:chOff x="0" y="0"/>
            <a:chExt cx="909057" cy="222651"/>
          </a:xfrm>
        </p:grpSpPr>
        <p:sp>
          <p:nvSpPr>
            <p:cNvPr name="Freeform 21" id="2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3095350" y="5600922"/>
            <a:ext cx="3451574" cy="1197455"/>
            <a:chOff x="0" y="0"/>
            <a:chExt cx="909057" cy="315379"/>
          </a:xfrm>
        </p:grpSpPr>
        <p:sp>
          <p:nvSpPr>
            <p:cNvPr name="Freeform 24" id="24"/>
            <p:cNvSpPr/>
            <p:nvPr/>
          </p:nvSpPr>
          <p:spPr>
            <a:xfrm flipH="false" flipV="false" rot="0">
              <a:off x="0" y="0"/>
              <a:ext cx="909057" cy="315379"/>
            </a:xfrm>
            <a:custGeom>
              <a:avLst/>
              <a:gdLst/>
              <a:ahLst/>
              <a:cxnLst/>
              <a:rect r="r" b="b" t="t" l="l"/>
              <a:pathLst>
                <a:path h="315379" w="909057">
                  <a:moveTo>
                    <a:pt x="76262" y="0"/>
                  </a:moveTo>
                  <a:lnTo>
                    <a:pt x="832794" y="0"/>
                  </a:lnTo>
                  <a:cubicBezTo>
                    <a:pt x="874913" y="0"/>
                    <a:pt x="909057" y="34144"/>
                    <a:pt x="909057" y="76262"/>
                  </a:cubicBezTo>
                  <a:lnTo>
                    <a:pt x="909057" y="239117"/>
                  </a:lnTo>
                  <a:cubicBezTo>
                    <a:pt x="909057" y="281235"/>
                    <a:pt x="874913" y="315379"/>
                    <a:pt x="832794" y="315379"/>
                  </a:cubicBezTo>
                  <a:lnTo>
                    <a:pt x="76262" y="315379"/>
                  </a:lnTo>
                  <a:cubicBezTo>
                    <a:pt x="34144" y="315379"/>
                    <a:pt x="0" y="281235"/>
                    <a:pt x="0" y="239117"/>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5" id="25"/>
            <p:cNvSpPr txBox="true"/>
            <p:nvPr/>
          </p:nvSpPr>
          <p:spPr>
            <a:xfrm>
              <a:off x="0" y="-38100"/>
              <a:ext cx="909057" cy="35347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6" id="26"/>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3810389" y="1416150"/>
            <a:ext cx="106672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uses of blockchain technology</a:t>
            </a:r>
          </a:p>
        </p:txBody>
      </p:sp>
      <p:sp>
        <p:nvSpPr>
          <p:cNvPr name="TextBox 28" id="28"/>
          <p:cNvSpPr txBox="true"/>
          <p:nvPr/>
        </p:nvSpPr>
        <p:spPr>
          <a:xfrm rot="0">
            <a:off x="2138046" y="347223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Cryptocurrency</a:t>
            </a:r>
          </a:p>
        </p:txBody>
      </p:sp>
      <p:sp>
        <p:nvSpPr>
          <p:cNvPr name="TextBox 29" id="29"/>
          <p:cNvSpPr txBox="true"/>
          <p:nvPr/>
        </p:nvSpPr>
        <p:spPr>
          <a:xfrm rot="0">
            <a:off x="1896403" y="4669693"/>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Smart contracts</a:t>
            </a:r>
          </a:p>
        </p:txBody>
      </p:sp>
      <p:sp>
        <p:nvSpPr>
          <p:cNvPr name="TextBox 30" id="30"/>
          <p:cNvSpPr txBox="true"/>
          <p:nvPr/>
        </p:nvSpPr>
        <p:spPr>
          <a:xfrm rot="0">
            <a:off x="1896403" y="5867148"/>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Electronic Voting</a:t>
            </a:r>
          </a:p>
        </p:txBody>
      </p:sp>
      <p:sp>
        <p:nvSpPr>
          <p:cNvPr name="TextBox 31" id="31"/>
          <p:cNvSpPr txBox="true"/>
          <p:nvPr/>
        </p:nvSpPr>
        <p:spPr>
          <a:xfrm rot="0">
            <a:off x="1896403" y="7064602"/>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Supply Chain</a:t>
            </a:r>
          </a:p>
        </p:txBody>
      </p:sp>
      <p:sp>
        <p:nvSpPr>
          <p:cNvPr name="TextBox 32" id="32"/>
          <p:cNvSpPr txBox="true"/>
          <p:nvPr/>
        </p:nvSpPr>
        <p:spPr>
          <a:xfrm rot="0">
            <a:off x="13248263" y="8262057"/>
            <a:ext cx="3145749"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Government</a:t>
            </a:r>
          </a:p>
        </p:txBody>
      </p:sp>
      <p:sp>
        <p:nvSpPr>
          <p:cNvPr name="TextBox 33" id="33"/>
          <p:cNvSpPr txBox="true"/>
          <p:nvPr/>
        </p:nvSpPr>
        <p:spPr>
          <a:xfrm rot="0">
            <a:off x="13302459" y="3472239"/>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NFTs</a:t>
            </a:r>
          </a:p>
        </p:txBody>
      </p:sp>
      <p:sp>
        <p:nvSpPr>
          <p:cNvPr name="TextBox 34" id="34"/>
          <p:cNvSpPr txBox="true"/>
          <p:nvPr/>
        </p:nvSpPr>
        <p:spPr>
          <a:xfrm rot="0">
            <a:off x="13302459" y="4669693"/>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Financial Markets</a:t>
            </a:r>
          </a:p>
        </p:txBody>
      </p:sp>
      <p:sp>
        <p:nvSpPr>
          <p:cNvPr name="TextBox 35" id="35"/>
          <p:cNvSpPr txBox="true"/>
          <p:nvPr/>
        </p:nvSpPr>
        <p:spPr>
          <a:xfrm rot="0">
            <a:off x="13302459" y="5867148"/>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Record Maintenance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82125" y="3616499"/>
            <a:ext cx="8949546"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Exploitation of protocol vulnerabilities</a:t>
            </a:r>
          </a:p>
        </p:txBody>
      </p:sp>
      <p:grpSp>
        <p:nvGrpSpPr>
          <p:cNvPr name="Group 4" id="4"/>
          <p:cNvGrpSpPr/>
          <p:nvPr/>
        </p:nvGrpSpPr>
        <p:grpSpPr>
          <a:xfrm rot="0">
            <a:off x="7898574" y="3714230"/>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28988" y="361366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082125" y="484644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Edge device vulnerabilities</a:t>
            </a:r>
          </a:p>
        </p:txBody>
      </p:sp>
      <p:grpSp>
        <p:nvGrpSpPr>
          <p:cNvPr name="Group 9" id="9"/>
          <p:cNvGrpSpPr/>
          <p:nvPr/>
        </p:nvGrpSpPr>
        <p:grpSpPr>
          <a:xfrm rot="0">
            <a:off x="7898574" y="4944177"/>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28988" y="484361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082125" y="607639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DNS systems breaches</a:t>
            </a:r>
          </a:p>
        </p:txBody>
      </p:sp>
      <p:grpSp>
        <p:nvGrpSpPr>
          <p:cNvPr name="Group 14" id="14"/>
          <p:cNvGrpSpPr/>
          <p:nvPr/>
        </p:nvGrpSpPr>
        <p:grpSpPr>
          <a:xfrm rot="0">
            <a:off x="7898574" y="6174123"/>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28988" y="607356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082125" y="730633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Internet of Things (IoT)</a:t>
            </a:r>
          </a:p>
        </p:txBody>
      </p:sp>
      <p:grpSp>
        <p:nvGrpSpPr>
          <p:cNvPr name="Group 19" id="19"/>
          <p:cNvGrpSpPr/>
          <p:nvPr/>
        </p:nvGrpSpPr>
        <p:grpSpPr>
          <a:xfrm rot="0">
            <a:off x="7898574" y="7404069"/>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28988" y="730350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082125" y="853628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Data integrity breaches</a:t>
            </a:r>
          </a:p>
        </p:txBody>
      </p:sp>
      <p:grpSp>
        <p:nvGrpSpPr>
          <p:cNvPr name="Group 24" id="24"/>
          <p:cNvGrpSpPr/>
          <p:nvPr/>
        </p:nvGrpSpPr>
        <p:grpSpPr>
          <a:xfrm rot="0">
            <a:off x="7898574" y="8634016"/>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28988" y="853345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290486" y="208284"/>
            <a:ext cx="15968814" cy="3201146"/>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Impact of Blockchain Technology on Cybersecurity</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Features of blockchain technology</a:t>
            </a:r>
          </a:p>
        </p:txBody>
      </p:sp>
      <p:sp>
        <p:nvSpPr>
          <p:cNvPr name="TextBox 3" id="3"/>
          <p:cNvSpPr txBox="true"/>
          <p:nvPr/>
        </p:nvSpPr>
        <p:spPr>
          <a:xfrm rot="0">
            <a:off x="1584164" y="358403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 peer-to-peer network of diverse nodes that check, verify, share, and store the transactional activities on the network.</a:t>
            </a:r>
          </a:p>
        </p:txBody>
      </p:sp>
      <p:sp>
        <p:nvSpPr>
          <p:cNvPr name="TextBox 4" id="4"/>
          <p:cNvSpPr txBox="true"/>
          <p:nvPr/>
        </p:nvSpPr>
        <p:spPr>
          <a:xfrm rot="0">
            <a:off x="1584164" y="4732752"/>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Referred to as a digital distributed ledger of immutable records of assets.</a:t>
            </a:r>
          </a:p>
        </p:txBody>
      </p:sp>
      <p:sp>
        <p:nvSpPr>
          <p:cNvPr name="TextBox 5" id="5"/>
          <p:cNvSpPr txBox="true"/>
          <p:nvPr/>
        </p:nvSpPr>
        <p:spPr>
          <a:xfrm rot="0">
            <a:off x="1584164" y="546236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Entire verified record is stored in block of information, which is shared with all nodes of the network simultaneously. </a:t>
            </a:r>
          </a:p>
        </p:txBody>
      </p:sp>
      <p:sp>
        <p:nvSpPr>
          <p:cNvPr name="TextBox 6" id="6"/>
          <p:cNvSpPr txBox="true"/>
          <p:nvPr/>
        </p:nvSpPr>
        <p:spPr>
          <a:xfrm rot="0">
            <a:off x="1584164" y="6611083"/>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Each node participates in verification and authentication process of a transaction through different techniques to build consensus among the nodes</a:t>
            </a:r>
          </a:p>
        </p:txBody>
      </p:sp>
      <p:sp>
        <p:nvSpPr>
          <p:cNvPr name="TextBox 7" id="7"/>
          <p:cNvSpPr txBox="true"/>
          <p:nvPr/>
        </p:nvSpPr>
        <p:spPr>
          <a:xfrm rot="0">
            <a:off x="1584164" y="7759798"/>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At the core of the blockchain technology stands three main technologies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Features of blockchain technology</a:t>
            </a:r>
          </a:p>
        </p:txBody>
      </p:sp>
      <p:sp>
        <p:nvSpPr>
          <p:cNvPr name="TextBox 3" id="3"/>
          <p:cNvSpPr txBox="true"/>
          <p:nvPr/>
        </p:nvSpPr>
        <p:spPr>
          <a:xfrm rot="0">
            <a:off x="1584164" y="3584037"/>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This technology uses two types of cryptographic keys known as private and public keys. </a:t>
            </a:r>
          </a:p>
        </p:txBody>
      </p:sp>
      <p:sp>
        <p:nvSpPr>
          <p:cNvPr name="TextBox 4" id="4"/>
          <p:cNvSpPr txBox="true"/>
          <p:nvPr/>
        </p:nvSpPr>
        <p:spPr>
          <a:xfrm rot="0">
            <a:off x="1584164" y="4313652"/>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One user of the technology is defined by both of the private and public keys jointly referred to as “digital signature” or digital identity</a:t>
            </a:r>
          </a:p>
        </p:txBody>
      </p:sp>
      <p:sp>
        <p:nvSpPr>
          <p:cNvPr name="TextBox 5" id="5"/>
          <p:cNvSpPr txBox="true"/>
          <p:nvPr/>
        </p:nvSpPr>
        <p:spPr>
          <a:xfrm rot="0">
            <a:off x="1584164" y="5462367"/>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Numerous types of assets, both tangible and intangible can be traded and managed through this secure technology of distributed ledger</a:t>
            </a:r>
          </a:p>
        </p:txBody>
      </p:sp>
      <p:sp>
        <p:nvSpPr>
          <p:cNvPr name="TextBox 6" id="6"/>
          <p:cNvSpPr txBox="true"/>
          <p:nvPr/>
        </p:nvSpPr>
        <p:spPr>
          <a:xfrm rot="0">
            <a:off x="1584164" y="6611083"/>
            <a:ext cx="1366072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reduces the cost of ledger management and transaction management in any kinds of business and removes the barrier and charges of using the services of third-party or government agencies for their approvals and agreements. </a:t>
            </a:r>
          </a:p>
        </p:txBody>
      </p:sp>
      <p:sp>
        <p:nvSpPr>
          <p:cNvPr name="TextBox 7" id="7"/>
          <p:cNvSpPr txBox="true"/>
          <p:nvPr/>
        </p:nvSpPr>
        <p:spPr>
          <a:xfrm rot="0">
            <a:off x="1584164" y="8178898"/>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is highly secure and immutable technology, which cannot be tempered</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Features of blockchain technology</a:t>
            </a:r>
          </a:p>
        </p:txBody>
      </p:sp>
      <p:sp>
        <p:nvSpPr>
          <p:cNvPr name="TextBox 3" id="3"/>
          <p:cNvSpPr txBox="true"/>
          <p:nvPr/>
        </p:nvSpPr>
        <p:spPr>
          <a:xfrm rot="0">
            <a:off x="1584164" y="3584037"/>
            <a:ext cx="1366072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can be used in a range of applications such as cryptocurrency, voting systems, government data management such as lands, revenue, contracts, purchases, inances, banking and insurance, defense and security, and many others. </a:t>
            </a:r>
          </a:p>
        </p:txBody>
      </p:sp>
      <p:sp>
        <p:nvSpPr>
          <p:cNvPr name="TextBox 4" id="4"/>
          <p:cNvSpPr txBox="true"/>
          <p:nvPr/>
        </p:nvSpPr>
        <p:spPr>
          <a:xfrm rot="0">
            <a:off x="1584164" y="5151852"/>
            <a:ext cx="1366072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“Smart Contracts” is another futuristic use of this technology to automatically manage the entire process, activities, transactions, modification, changes, and other aspects of a business contract based on well-defined rules through this technology.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322764" y="2391786"/>
            <a:ext cx="8808510" cy="5700444"/>
          </a:xfrm>
          <a:custGeom>
            <a:avLst/>
            <a:gdLst/>
            <a:ahLst/>
            <a:cxnLst/>
            <a:rect r="r" b="b" t="t" l="l"/>
            <a:pathLst>
              <a:path h="5700444" w="8808510">
                <a:moveTo>
                  <a:pt x="0" y="0"/>
                </a:moveTo>
                <a:lnTo>
                  <a:pt x="8808510" y="0"/>
                </a:lnTo>
                <a:lnTo>
                  <a:pt x="8808510" y="5700444"/>
                </a:lnTo>
                <a:lnTo>
                  <a:pt x="0" y="5700444"/>
                </a:lnTo>
                <a:lnTo>
                  <a:pt x="0" y="0"/>
                </a:lnTo>
                <a:close/>
              </a:path>
            </a:pathLst>
          </a:custGeom>
          <a:blipFill>
            <a:blip r:embed="rId2"/>
            <a:stretch>
              <a:fillRect l="0" t="0" r="0" b="0"/>
            </a:stretch>
          </a:blipFill>
        </p:spPr>
      </p:sp>
      <p:sp>
        <p:nvSpPr>
          <p:cNvPr name="TextBox 6" id="6"/>
          <p:cNvSpPr txBox="true"/>
          <p:nvPr/>
        </p:nvSpPr>
        <p:spPr>
          <a:xfrm rot="0">
            <a:off x="1584164" y="5165808"/>
            <a:ext cx="6964003"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first trace of this technology can be found in the work of David Chaum, who enunciated a mechanism or protocol, which is like blockchain technology in 1982 in his research dissertation named as “Computer Systems Established, Maintained, and Trusted by Mutually Suspicious Groups”.</a:t>
            </a:r>
          </a:p>
        </p:txBody>
      </p:sp>
      <p:sp>
        <p:nvSpPr>
          <p:cNvPr name="TextBox 7" id="7"/>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HISTORY of blockchain technology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247352" y="3094630"/>
            <a:ext cx="8938679" cy="4294756"/>
          </a:xfrm>
          <a:custGeom>
            <a:avLst/>
            <a:gdLst/>
            <a:ahLst/>
            <a:cxnLst/>
            <a:rect r="r" b="b" t="t" l="l"/>
            <a:pathLst>
              <a:path h="4294756" w="8938679">
                <a:moveTo>
                  <a:pt x="0" y="0"/>
                </a:moveTo>
                <a:lnTo>
                  <a:pt x="8938678" y="0"/>
                </a:lnTo>
                <a:lnTo>
                  <a:pt x="8938678" y="4294756"/>
                </a:lnTo>
                <a:lnTo>
                  <a:pt x="0" y="4294756"/>
                </a:lnTo>
                <a:lnTo>
                  <a:pt x="0" y="0"/>
                </a:lnTo>
                <a:close/>
              </a:path>
            </a:pathLst>
          </a:custGeom>
          <a:blipFill>
            <a:blip r:embed="rId2"/>
            <a:stretch>
              <a:fillRect l="0" t="0" r="0" b="0"/>
            </a:stretch>
          </a:blipFill>
        </p:spPr>
      </p:sp>
      <p:sp>
        <p:nvSpPr>
          <p:cNvPr name="TextBox 6" id="6"/>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Cryptographic hash is an output code of a message of arbitrary size produced in equal length of code through cryptographic hash function generating algorithm.</a:t>
            </a:r>
          </a:p>
        </p:txBody>
      </p:sp>
      <p:sp>
        <p:nvSpPr>
          <p:cNvPr name="TextBox 7" id="7"/>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CRYPTOGRAPHIC HASH</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84164" y="2168741"/>
            <a:ext cx="15675136"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Features of cryptographic hash</a:t>
            </a:r>
          </a:p>
        </p:txBody>
      </p:sp>
      <p:sp>
        <p:nvSpPr>
          <p:cNvPr name="TextBox 3" id="3"/>
          <p:cNvSpPr txBox="true"/>
          <p:nvPr/>
        </p:nvSpPr>
        <p:spPr>
          <a:xfrm rot="0">
            <a:off x="1584164" y="3584037"/>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Hash code is easy to create with the help of an algorithm and almost impossible to break. </a:t>
            </a:r>
          </a:p>
        </p:txBody>
      </p:sp>
      <p:sp>
        <p:nvSpPr>
          <p:cNvPr name="TextBox 4" id="4"/>
          <p:cNvSpPr txBox="true"/>
          <p:nvPr/>
        </p:nvSpPr>
        <p:spPr>
          <a:xfrm rot="0">
            <a:off x="1584164" y="4313652"/>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is not understandable though you can read the characters—letters and numbers used in the message but no meaning can be achieved. </a:t>
            </a:r>
          </a:p>
        </p:txBody>
      </p:sp>
      <p:sp>
        <p:nvSpPr>
          <p:cNvPr name="TextBox 5" id="5"/>
          <p:cNvSpPr txBox="true"/>
          <p:nvPr/>
        </p:nvSpPr>
        <p:spPr>
          <a:xfrm rot="0">
            <a:off x="1584164" y="5462367"/>
            <a:ext cx="1366072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cryptographic mechanism has different types, sizes, and formats of input data but it encrypts into a same-sized output message based on the technology used in hashing algorithm. </a:t>
            </a:r>
          </a:p>
        </p:txBody>
      </p:sp>
      <p:sp>
        <p:nvSpPr>
          <p:cNvPr name="TextBox 6" id="6"/>
          <p:cNvSpPr txBox="true"/>
          <p:nvPr/>
        </p:nvSpPr>
        <p:spPr>
          <a:xfrm rot="0">
            <a:off x="1584164" y="7030183"/>
            <a:ext cx="1366072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basic function of hashing is to compress the input message into a smaller size and cryptographic process means the encoding of the entire message.</a:t>
            </a:r>
          </a:p>
        </p:txBody>
      </p:sp>
      <p:sp>
        <p:nvSpPr>
          <p:cNvPr name="TextBox 7" id="7"/>
          <p:cNvSpPr txBox="true"/>
          <p:nvPr/>
        </p:nvSpPr>
        <p:spPr>
          <a:xfrm rot="0">
            <a:off x="1584164" y="8178898"/>
            <a:ext cx="1366072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encrypted hash code acts like a fingerprint of the file encoded with the cryptography.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DAF-FPD-g5Y</dc:identifier>
  <dcterms:modified xsi:type="dcterms:W3CDTF">2011-08-01T06:04:30Z</dcterms:modified>
  <cp:revision>1</cp:revision>
  <dc:title>ITC61 Chapter 4</dc:title>
</cp:coreProperties>
</file>